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60" r:id="rId4"/>
  </p:sldMasterIdLst>
  <p:notesMasterIdLst>
    <p:notesMasterId r:id="rId16"/>
  </p:notesMasterIdLst>
  <p:sldIdLst>
    <p:sldId id="273" r:id="rId5"/>
    <p:sldId id="276" r:id="rId6"/>
    <p:sldId id="272" r:id="rId7"/>
    <p:sldId id="275" r:id="rId8"/>
    <p:sldId id="277" r:id="rId9"/>
    <p:sldId id="279" r:id="rId10"/>
    <p:sldId id="280" r:id="rId11"/>
    <p:sldId id="281" r:id="rId12"/>
    <p:sldId id="282" r:id="rId13"/>
    <p:sldId id="27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85645" autoAdjust="0"/>
  </p:normalViewPr>
  <p:slideViewPr>
    <p:cSldViewPr>
      <p:cViewPr varScale="1">
        <p:scale>
          <a:sx n="79" d="100"/>
          <a:sy n="79" d="100"/>
        </p:scale>
        <p:origin x="-112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84100-14AB-43FF-8807-DA387203281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88958-4823-4713-8D20-413AB1E2814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2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88958-4823-4713-8D20-413AB1E2814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13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028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49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41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85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95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74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9422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729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954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26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51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042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539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0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122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7552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154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833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273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45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92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8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24128" y="404664"/>
            <a:ext cx="27363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23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66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985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081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359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4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327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50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29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28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53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617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658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18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785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560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4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6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13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02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3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30DF8-23D4-46D8-8961-6C9C54665862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320C08-314D-41A1-96FE-5179A48458D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05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16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kclark\Desktop\logo_iisd_1000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24432"/>
            <a:ext cx="2376264" cy="490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84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A505-5DA0-473F-80AF-62885B7F324D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DE3F-BFE6-4444-BE91-7E958BC7F9B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5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1629-828B-47B3-8991-03E2ED4460B3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12D7-8552-4516-A6F7-07D66E48BD11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31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E520-31F9-47A0-9FCE-5E3D25A0B975}" type="datetimeFigureOut">
              <a:rPr lang="en-CA" smtClean="0"/>
              <a:t>10/24/14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5B95-30F7-477C-926A-4A2C43D44BF5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27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908720"/>
            <a:ext cx="7772400" cy="12241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CA" sz="5200" b="1" cap="small" dirty="0" smtClean="0">
                <a:solidFill>
                  <a:srgbClr val="59672A"/>
                </a:solidFill>
                <a:latin typeface="Candara" pitchFamily="34" charset="0"/>
              </a:rPr>
              <a:t>Implementing SPP </a:t>
            </a:r>
            <a:r>
              <a:rPr lang="en-CA" sz="5200" b="1" cap="small" dirty="0" smtClean="0">
                <a:solidFill>
                  <a:srgbClr val="59672A"/>
                </a:solidFill>
                <a:latin typeface="Candara" pitchFamily="34" charset="0"/>
              </a:rPr>
              <a:t/>
            </a:r>
            <a:br>
              <a:rPr lang="en-CA" sz="5200" b="1" cap="small" dirty="0" smtClean="0">
                <a:solidFill>
                  <a:srgbClr val="59672A"/>
                </a:solidFill>
                <a:latin typeface="Candara" pitchFamily="34" charset="0"/>
              </a:rPr>
            </a:br>
            <a:r>
              <a:rPr lang="en-CA" sz="5200" b="1" cap="small" dirty="0" smtClean="0">
                <a:solidFill>
                  <a:srgbClr val="59672A"/>
                </a:solidFill>
                <a:latin typeface="Candara" pitchFamily="34" charset="0"/>
              </a:rPr>
              <a:t>in </a:t>
            </a:r>
            <a:r>
              <a:rPr lang="en-CA" sz="5200" b="1" cap="small" dirty="0" smtClean="0">
                <a:solidFill>
                  <a:srgbClr val="59672A"/>
                </a:solidFill>
                <a:latin typeface="Candara" pitchFamily="34" charset="0"/>
              </a:rPr>
              <a:t>Latin America and the Caribbean</a:t>
            </a:r>
            <a:endParaRPr lang="en-CA" sz="5200" b="1" cap="small" dirty="0">
              <a:solidFill>
                <a:srgbClr val="59672A"/>
              </a:solidFill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03648" y="3284984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600" b="1" cap="small" dirty="0" smtClean="0"/>
              <a:t>A </a:t>
            </a:r>
            <a:r>
              <a:rPr lang="en-CA" sz="2600" b="1" cap="small" dirty="0" smtClean="0"/>
              <a:t>Toolkit </a:t>
            </a:r>
            <a:r>
              <a:rPr lang="en-CA" sz="2600" b="1" cap="small" dirty="0" smtClean="0"/>
              <a:t>for </a:t>
            </a:r>
            <a:r>
              <a:rPr lang="en-CA" sz="2600" b="1" cap="small" dirty="0" smtClean="0"/>
              <a:t>Public </a:t>
            </a:r>
            <a:r>
              <a:rPr lang="en-CA" sz="2600" b="1" cap="small" dirty="0"/>
              <a:t>P</a:t>
            </a:r>
            <a:r>
              <a:rPr lang="en-CA" sz="2600" b="1" cap="small" dirty="0" smtClean="0"/>
              <a:t>rocurers</a:t>
            </a:r>
            <a:endParaRPr lang="en-CA" sz="2600" b="1" cap="small" dirty="0" smtClean="0"/>
          </a:p>
          <a:p>
            <a:pPr marL="0" indent="0" algn="ctr">
              <a:buNone/>
            </a:pPr>
            <a:endParaRPr lang="en-CA" sz="2600" b="1" dirty="0"/>
          </a:p>
          <a:p>
            <a:pPr marL="0" indent="0" algn="ctr">
              <a:buNone/>
            </a:pPr>
            <a:r>
              <a:rPr lang="en-CA" sz="2200" b="1" dirty="0" smtClean="0"/>
              <a:t>Liesbeth </a:t>
            </a:r>
            <a:r>
              <a:rPr lang="en-CA" sz="2200" b="1" dirty="0" err="1" smtClean="0"/>
              <a:t>Casier</a:t>
            </a:r>
            <a:r>
              <a:rPr lang="en-CA" sz="2200" b="1" dirty="0" smtClean="0"/>
              <a:t> &amp; Marina </a:t>
            </a:r>
            <a:r>
              <a:rPr lang="en-CA" sz="2200" b="1" dirty="0" err="1" smtClean="0"/>
              <a:t>Ruete</a:t>
            </a:r>
            <a:endParaRPr lang="en-CA" sz="2200" b="1" dirty="0" smtClean="0"/>
          </a:p>
          <a:p>
            <a:pPr marL="0" indent="0" algn="ctr">
              <a:buNone/>
            </a:pPr>
            <a:endParaRPr lang="en-CA" sz="2200" b="1" dirty="0"/>
          </a:p>
          <a:p>
            <a:pPr marL="0" indent="0" algn="ctr">
              <a:buNone/>
            </a:pPr>
            <a:r>
              <a:rPr lang="en-CA" sz="2200" b="1" dirty="0" smtClean="0"/>
              <a:t>October 27, 2014</a:t>
            </a:r>
            <a:endParaRPr lang="en-CA" sz="2200" b="1" dirty="0"/>
          </a:p>
        </p:txBody>
      </p:sp>
      <p:pic>
        <p:nvPicPr>
          <p:cNvPr id="5" name="Picture 4" descr="C:\Users\kclark\Desktop\IISD_Report_Foo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2"/>
          <p:cNvSpPr txBox="1"/>
          <p:nvPr/>
        </p:nvSpPr>
        <p:spPr>
          <a:xfrm>
            <a:off x="971600" y="6111028"/>
            <a:ext cx="6963485" cy="4410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CA" sz="1400" b="1" dirty="0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www.iisd.org	 ©2014 The International Institute for Sustainable Development</a:t>
            </a:r>
            <a:endParaRPr lang="en-CA" sz="14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50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88640"/>
            <a:ext cx="1800200" cy="1800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/>
              <a:t>Handbook</a:t>
            </a:r>
            <a:r>
              <a:rPr lang="es-ES" dirty="0" smtClean="0"/>
              <a:t> sobre CPS para la RICG</a:t>
            </a:r>
          </a:p>
          <a:p>
            <a:r>
              <a:rPr lang="es-ES" dirty="0" smtClean="0"/>
              <a:t>Cambio de mentalidad: superar el “precio más bajo” y adoptar Valor por Dinero a través del ciclo de vida</a:t>
            </a:r>
          </a:p>
          <a:p>
            <a:r>
              <a:rPr lang="es-ES" dirty="0" smtClean="0"/>
              <a:t>Futuro de CPS: </a:t>
            </a:r>
          </a:p>
          <a:p>
            <a:pPr lvl="1"/>
            <a:r>
              <a:rPr lang="es-ES" dirty="0" smtClean="0"/>
              <a:t>Impulsores de la industria verde - social</a:t>
            </a:r>
          </a:p>
          <a:p>
            <a:pPr lvl="1"/>
            <a:r>
              <a:rPr lang="es-ES" dirty="0" smtClean="0"/>
              <a:t>Innovadores: Tomadores de riesgo ¿Cuál es la recompensa del mercado?</a:t>
            </a:r>
          </a:p>
          <a:p>
            <a:pPr lvl="1"/>
            <a:r>
              <a:rPr lang="es-ES" dirty="0"/>
              <a:t>Negociadores (</a:t>
            </a:r>
            <a:r>
              <a:rPr lang="es-ES" i="1" dirty="0" err="1"/>
              <a:t>deal-makers</a:t>
            </a:r>
            <a:r>
              <a:rPr lang="es-ES" dirty="0" smtClean="0"/>
              <a:t>) de los contribuyentes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178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clark\Desktop\IISD_Report_Foote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2"/>
          <p:cNvSpPr txBox="1"/>
          <p:nvPr/>
        </p:nvSpPr>
        <p:spPr>
          <a:xfrm>
            <a:off x="971600" y="6111028"/>
            <a:ext cx="6963485" cy="44101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CA" sz="1400" b="1" dirty="0" smtClean="0">
                <a:solidFill>
                  <a:srgbClr val="FFFFFF"/>
                </a:solidFill>
                <a:effectLst/>
                <a:ea typeface="Calibri"/>
                <a:cs typeface="Calibri"/>
              </a:rPr>
              <a:t>www.iisd.org	 ©2014 The International Institute for Sustainable Development</a:t>
            </a:r>
            <a:endParaRPr lang="en-CA" sz="1400" b="1" dirty="0">
              <a:effectLst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936831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9672A"/>
                </a:solidFill>
              </a:rPr>
              <a:t>International </a:t>
            </a:r>
            <a:r>
              <a:rPr lang="en-US" sz="1200" b="1" dirty="0">
                <a:solidFill>
                  <a:srgbClr val="59672A"/>
                </a:solidFill>
              </a:rPr>
              <a:t>Institute for Sustainable Development</a:t>
            </a:r>
            <a:endParaRPr lang="en-CA" sz="1200" b="1" dirty="0">
              <a:solidFill>
                <a:srgbClr val="59672A"/>
              </a:solidFill>
            </a:endParaRPr>
          </a:p>
          <a:p>
            <a:r>
              <a:rPr lang="en-US" sz="1200" dirty="0" smtClean="0"/>
              <a:t>Head </a:t>
            </a:r>
            <a:r>
              <a:rPr lang="en-US" sz="1200" dirty="0"/>
              <a:t>Office</a:t>
            </a:r>
            <a:endParaRPr lang="en-CA" sz="1200" dirty="0"/>
          </a:p>
          <a:p>
            <a:r>
              <a:rPr lang="en-US" sz="1200" dirty="0"/>
              <a:t>161 Portage Avenue East, 6</a:t>
            </a:r>
            <a:r>
              <a:rPr lang="en-US" sz="1200" baseline="30000" dirty="0"/>
              <a:t>th</a:t>
            </a:r>
            <a:r>
              <a:rPr lang="en-US" sz="1200" dirty="0"/>
              <a:t> Floor, Winnipeg, Manitoba, Canada R3B 0Y4</a:t>
            </a:r>
            <a:endParaRPr lang="en-CA" sz="1200" dirty="0"/>
          </a:p>
          <a:p>
            <a:r>
              <a:rPr lang="en-US" sz="1200" dirty="0"/>
              <a:t>Tel: +1(204)958-7700 | Fax: +1(204) 958-7710 | Website: www.iisd.org</a:t>
            </a:r>
            <a:endParaRPr lang="en-CA" sz="1200" dirty="0"/>
          </a:p>
          <a:p>
            <a:endParaRPr lang="en-CA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367631" y="21978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87624" y="2032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¡</a:t>
            </a:r>
            <a:r>
              <a:rPr lang="es-ES" sz="2800" b="1" dirty="0" smtClean="0"/>
              <a:t>Gracias!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5554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Public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76465"/>
          </a:xfrm>
        </p:spPr>
        <p:txBody>
          <a:bodyPr/>
          <a:lstStyle/>
          <a:p>
            <a:r>
              <a:rPr lang="en-US" dirty="0" smtClean="0"/>
              <a:t>Providing value-for-money throughout the lifecycle</a:t>
            </a:r>
          </a:p>
          <a:p>
            <a:r>
              <a:rPr lang="en-US" dirty="0" smtClean="0"/>
              <a:t>Procurement units from back to front office:</a:t>
            </a:r>
          </a:p>
          <a:p>
            <a:pPr lvl="1"/>
            <a:r>
              <a:rPr lang="en-US" dirty="0" smtClean="0"/>
              <a:t>Dealmakers</a:t>
            </a:r>
          </a:p>
          <a:p>
            <a:pPr lvl="1"/>
            <a:r>
              <a:rPr lang="en-US" dirty="0" smtClean="0"/>
              <a:t>Innovators</a:t>
            </a:r>
          </a:p>
          <a:p>
            <a:pPr lvl="1"/>
            <a:r>
              <a:rPr lang="en-US" dirty="0" smtClean="0"/>
              <a:t>Drivers of green industrial policy</a:t>
            </a:r>
          </a:p>
        </p:txBody>
      </p:sp>
    </p:spTree>
    <p:extLst>
      <p:ext uri="{BB962C8B-B14F-4D97-AF65-F5344CB8AC3E}">
        <p14:creationId xmlns:p14="http://schemas.microsoft.com/office/powerpoint/2010/main" val="418814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Challenges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A" sz="3600" dirty="0" smtClean="0"/>
              <a:t>Extra costs at the beginning</a:t>
            </a:r>
            <a:endParaRPr lang="en-CA" sz="3600" dirty="0"/>
          </a:p>
          <a:p>
            <a:pPr marL="742950" indent="-742950">
              <a:buAutoNum type="arabicPeriod"/>
            </a:pPr>
            <a:r>
              <a:rPr lang="en-CA" sz="3600" dirty="0" smtClean="0"/>
              <a:t>What is green? What is social?</a:t>
            </a:r>
          </a:p>
          <a:p>
            <a:pPr marL="742950" indent="-742950">
              <a:buAutoNum type="arabicPeriod" startAt="2"/>
            </a:pPr>
            <a:r>
              <a:rPr lang="en-CA" sz="3600" dirty="0" smtClean="0"/>
              <a:t>Where to start?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996952"/>
            <a:ext cx="391601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Extra costs: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64497"/>
          </a:xfrm>
        </p:spPr>
        <p:txBody>
          <a:bodyPr/>
          <a:lstStyle/>
          <a:p>
            <a:r>
              <a:rPr lang="en-US" dirty="0" smtClean="0"/>
              <a:t>Buy in bulk</a:t>
            </a:r>
          </a:p>
          <a:p>
            <a:pPr lvl="1"/>
            <a:r>
              <a:rPr lang="en-US" dirty="0" smtClean="0"/>
              <a:t>Group agencies</a:t>
            </a:r>
          </a:p>
          <a:p>
            <a:pPr lvl="1"/>
            <a:r>
              <a:rPr lang="en-US" dirty="0" smtClean="0"/>
              <a:t>Centralized procurement platforms</a:t>
            </a:r>
          </a:p>
          <a:p>
            <a:r>
              <a:rPr lang="en-US" dirty="0" smtClean="0"/>
              <a:t>Dialogue with Suppliers</a:t>
            </a:r>
          </a:p>
          <a:p>
            <a:pPr lvl="1"/>
            <a:r>
              <a:rPr lang="en-US" dirty="0" smtClean="0"/>
              <a:t>Adjust skills and mindset</a:t>
            </a:r>
          </a:p>
          <a:p>
            <a:r>
              <a:rPr lang="en-US" dirty="0" smtClean="0"/>
              <a:t>Prepare the market</a:t>
            </a:r>
          </a:p>
          <a:p>
            <a:pPr lvl="1"/>
            <a:r>
              <a:rPr lang="en-US" dirty="0" smtClean="0"/>
              <a:t>Lead time</a:t>
            </a:r>
          </a:p>
          <a:p>
            <a:pPr lvl="1"/>
            <a:r>
              <a:rPr lang="en-US" dirty="0" smtClean="0"/>
              <a:t>Dialogue with prequalified suppliers</a:t>
            </a:r>
          </a:p>
          <a:p>
            <a:pPr lvl="1"/>
            <a:r>
              <a:rPr lang="en-US" dirty="0" smtClean="0"/>
              <a:t>Award criteria or contract conditions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Imagen 3" descr="AA0457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1770337" cy="2232248"/>
          </a:xfrm>
          <a:prstGeom prst="rect">
            <a:avLst/>
          </a:prstGeom>
        </p:spPr>
      </p:pic>
      <p:pic>
        <p:nvPicPr>
          <p:cNvPr id="5" name="Imagen 4" descr="j0179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2592288" cy="1728192"/>
          </a:xfrm>
          <a:prstGeom prst="rect">
            <a:avLst/>
          </a:prstGeom>
        </p:spPr>
      </p:pic>
      <p:pic>
        <p:nvPicPr>
          <p:cNvPr id="6" name="Imagen 5" descr="j03210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85184"/>
            <a:ext cx="2123728" cy="15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Extra costs: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towards integrated services</a:t>
            </a:r>
          </a:p>
          <a:p>
            <a:pPr lvl="1"/>
            <a:r>
              <a:rPr lang="en-US" dirty="0" smtClean="0"/>
              <a:t>Buying vs. leasing</a:t>
            </a:r>
          </a:p>
          <a:p>
            <a:pPr lvl="1"/>
            <a:r>
              <a:rPr lang="en-US" dirty="0" smtClean="0"/>
              <a:t>Change business models</a:t>
            </a:r>
          </a:p>
          <a:p>
            <a:pPr lvl="1"/>
            <a:r>
              <a:rPr lang="en-US" dirty="0" smtClean="0"/>
              <a:t>Functional specifications</a:t>
            </a:r>
          </a:p>
          <a:p>
            <a:pPr lvl="1"/>
            <a:r>
              <a:rPr lang="en-US" dirty="0" smtClean="0"/>
              <a:t>Drive the service economy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Brazil example: reverse auction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Do </a:t>
            </a:r>
            <a:r>
              <a:rPr lang="en-US" sz="3200" dirty="0"/>
              <a:t>not touch technical </a:t>
            </a:r>
            <a:r>
              <a:rPr lang="en-US" sz="3200" dirty="0" smtClean="0"/>
              <a:t>specifications</a:t>
            </a:r>
            <a:endParaRPr lang="en-US" sz="3200" dirty="0"/>
          </a:p>
        </p:txBody>
      </p:sp>
      <p:pic>
        <p:nvPicPr>
          <p:cNvPr id="4" name="Imagen 3" descr="j0149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688382" cy="17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¿Qué es “verde”?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Subjetivo</a:t>
            </a:r>
          </a:p>
          <a:p>
            <a:r>
              <a:rPr lang="es-ES" dirty="0" smtClean="0"/>
              <a:t>Trata prioridades ambientales 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domésticas</a:t>
            </a:r>
          </a:p>
          <a:p>
            <a:r>
              <a:rPr lang="es-ES" dirty="0" smtClean="0"/>
              <a:t>Menos, menos menos! </a:t>
            </a:r>
          </a:p>
          <a:p>
            <a:pPr lvl="1"/>
            <a:r>
              <a:rPr lang="es-ES" dirty="0"/>
              <a:t>M</a:t>
            </a:r>
            <a:r>
              <a:rPr lang="es-ES" dirty="0" smtClean="0"/>
              <a:t>ateriales, energía y agua para producir, toxicidad y residuos (separar-reusar-reciclar)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017" y="1166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</a:t>
            </a:r>
            <a:r>
              <a:rPr lang="es-ES" dirty="0" smtClean="0"/>
              <a:t>. ¿Qué es “social”?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Más subjetivo! </a:t>
            </a:r>
          </a:p>
          <a:p>
            <a:endParaRPr lang="es-ES" sz="1200" dirty="0" smtClean="0"/>
          </a:p>
          <a:p>
            <a:r>
              <a:rPr lang="es-ES" dirty="0" smtClean="0"/>
              <a:t>Fin: mejorar las capacidades domésticas, más empleo, acceso para los excluidos</a:t>
            </a:r>
          </a:p>
          <a:p>
            <a:endParaRPr lang="es-ES" sz="1200" dirty="0" smtClean="0"/>
          </a:p>
          <a:p>
            <a:r>
              <a:rPr lang="es-ES" dirty="0" smtClean="0"/>
              <a:t>Tipos </a:t>
            </a:r>
            <a:r>
              <a:rPr lang="es-ES" dirty="0"/>
              <a:t>de apoyo:</a:t>
            </a:r>
          </a:p>
          <a:p>
            <a:pPr lvl="1"/>
            <a:r>
              <a:rPr lang="es-ES" sz="2400" dirty="0" err="1"/>
              <a:t>PYMEs</a:t>
            </a:r>
            <a:endParaRPr lang="es-ES" sz="2400" dirty="0"/>
          </a:p>
          <a:p>
            <a:pPr lvl="1"/>
            <a:r>
              <a:rPr lang="es-ES" sz="2400" dirty="0"/>
              <a:t>Derechos laborales y sociales</a:t>
            </a:r>
          </a:p>
          <a:p>
            <a:pPr lvl="1"/>
            <a:r>
              <a:rPr lang="es-ES" sz="2400" dirty="0"/>
              <a:t>Igualdad de oportunidades (género, discapacidades, excluidos sociales)</a:t>
            </a:r>
          </a:p>
          <a:p>
            <a:endParaRPr lang="es-ES" dirty="0"/>
          </a:p>
        </p:txBody>
      </p:sp>
      <p:pic>
        <p:nvPicPr>
          <p:cNvPr id="4" name="Imagen 3" descr="_MG_24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648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6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</a:t>
            </a:r>
            <a:r>
              <a:rPr lang="es-ES" dirty="0"/>
              <a:t>¿</a:t>
            </a:r>
            <a:r>
              <a:rPr lang="es-ES" dirty="0" smtClean="0"/>
              <a:t>Donde empezar?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176465"/>
          </a:xfrm>
        </p:spPr>
        <p:txBody>
          <a:bodyPr/>
          <a:lstStyle/>
          <a:p>
            <a:r>
              <a:rPr lang="es-ES" dirty="0" smtClean="0"/>
              <a:t>Ejemplo para elegir los productos y servicios correctos: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835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¿</a:t>
            </a:r>
            <a:r>
              <a:rPr lang="es-ES_tradnl" dirty="0" smtClean="0"/>
              <a:t>D</a:t>
            </a:r>
            <a:r>
              <a:rPr lang="es-ES_tradnl" dirty="0"/>
              <a:t>o</a:t>
            </a:r>
            <a:r>
              <a:rPr lang="es-ES" dirty="0" err="1" smtClean="0"/>
              <a:t>nde</a:t>
            </a:r>
            <a:r>
              <a:rPr lang="es-ES" dirty="0" smtClean="0"/>
              <a:t> empezar?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necesitan referencia explícita a sostenibilidad en la ley</a:t>
            </a:r>
          </a:p>
          <a:p>
            <a:r>
              <a:rPr lang="es-ES" dirty="0" smtClean="0"/>
              <a:t>Hacer una interpretación del sistema legal completo</a:t>
            </a:r>
          </a:p>
          <a:p>
            <a:r>
              <a:rPr lang="es-ES" dirty="0" smtClean="0"/>
              <a:t>La mayor barrera legal es el criterio único de “precio más bajo”</a:t>
            </a:r>
          </a:p>
          <a:p>
            <a:r>
              <a:rPr lang="es-ES" dirty="0" smtClean="0"/>
              <a:t>Reforma de ley puede tomar años, empecemos con lo que tenemos!</a:t>
            </a:r>
          </a:p>
        </p:txBody>
      </p:sp>
    </p:spTree>
    <p:extLst>
      <p:ext uri="{BB962C8B-B14F-4D97-AF65-F5344CB8AC3E}">
        <p14:creationId xmlns:p14="http://schemas.microsoft.com/office/powerpoint/2010/main" val="194305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368</Words>
  <Application>Microsoft Macintosh PowerPoint</Application>
  <PresentationFormat>Presentación en pantalla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Office Theme</vt:lpstr>
      <vt:lpstr>1_Custom Design</vt:lpstr>
      <vt:lpstr>2_Custom Design</vt:lpstr>
      <vt:lpstr>Custom Design</vt:lpstr>
      <vt:lpstr>Implementing SPP  in Latin America and the Caribbean</vt:lpstr>
      <vt:lpstr>Sustainable Public Procurement</vt:lpstr>
      <vt:lpstr>3 Challenges</vt:lpstr>
      <vt:lpstr>1. Extra costs: Solutions</vt:lpstr>
      <vt:lpstr>1. Extra costs: Solutions </vt:lpstr>
      <vt:lpstr>2. ¿Qué es “verde”?</vt:lpstr>
      <vt:lpstr>2. ¿Qué es “social”?</vt:lpstr>
      <vt:lpstr>3. ¿Donde empezar?</vt:lpstr>
      <vt:lpstr>3. ¿Donde empezar?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Clark</dc:creator>
  <cp:lastModifiedBy>Marina Marina</cp:lastModifiedBy>
  <cp:revision>80</cp:revision>
  <dcterms:created xsi:type="dcterms:W3CDTF">2012-11-30T19:33:15Z</dcterms:created>
  <dcterms:modified xsi:type="dcterms:W3CDTF">2014-10-24T19:45:09Z</dcterms:modified>
</cp:coreProperties>
</file>